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ial Unicode Bold" charset="1" panose="020B0704020202020204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xnxbPqOM.mp4" Type="http://schemas.openxmlformats.org/officeDocument/2006/relationships/video"/><Relationship Id="rId4" Target="../media/VAFxnxbPqOM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e3emeHLU.mp4" Type="http://schemas.openxmlformats.org/officeDocument/2006/relationships/video"/><Relationship Id="rId4" Target="../media/VAEe3emeHLU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70436" y="151772"/>
            <a:ext cx="10617564" cy="469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32"/>
              </a:lnSpc>
              <a:spcBef>
                <a:spcPct val="0"/>
              </a:spcBef>
            </a:pPr>
            <a:r>
              <a:rPr lang="en-US" b="true" sz="999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Unlocking Insights from the IMDB Dataset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91953" y="7655805"/>
            <a:ext cx="10617564" cy="1487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sz="481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KARTHICK.T</a:t>
            </a:r>
          </a:p>
          <a:p>
            <a:pPr algn="ctr">
              <a:lnSpc>
                <a:spcPts val="5995"/>
              </a:lnSpc>
              <a:spcBef>
                <a:spcPct val="0"/>
              </a:spcBef>
            </a:pPr>
            <a:r>
              <a:rPr lang="en-US" b="true" sz="481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RP-33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83652"/>
            <a:ext cx="7334326" cy="1902234"/>
            <a:chOff x="0" y="0"/>
            <a:chExt cx="1789571" cy="4641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9571" cy="464144"/>
            </a:xfrm>
            <a:custGeom>
              <a:avLst/>
              <a:gdLst/>
              <a:ahLst/>
              <a:cxnLst/>
              <a:rect r="r" b="b" t="t" l="l"/>
              <a:pathLst>
                <a:path h="464144" w="1789571">
                  <a:moveTo>
                    <a:pt x="54890" y="0"/>
                  </a:moveTo>
                  <a:lnTo>
                    <a:pt x="1734681" y="0"/>
                  </a:lnTo>
                  <a:cubicBezTo>
                    <a:pt x="1749239" y="0"/>
                    <a:pt x="1763200" y="5783"/>
                    <a:pt x="1773494" y="16077"/>
                  </a:cubicBezTo>
                  <a:cubicBezTo>
                    <a:pt x="1783788" y="26371"/>
                    <a:pt x="1789571" y="40332"/>
                    <a:pt x="1789571" y="54890"/>
                  </a:cubicBezTo>
                  <a:lnTo>
                    <a:pt x="1789571" y="409254"/>
                  </a:lnTo>
                  <a:cubicBezTo>
                    <a:pt x="1789571" y="439569"/>
                    <a:pt x="1764996" y="464144"/>
                    <a:pt x="1734681" y="464144"/>
                  </a:cubicBezTo>
                  <a:lnTo>
                    <a:pt x="54890" y="464144"/>
                  </a:lnTo>
                  <a:cubicBezTo>
                    <a:pt x="24575" y="464144"/>
                    <a:pt x="0" y="439569"/>
                    <a:pt x="0" y="409254"/>
                  </a:cubicBezTo>
                  <a:lnTo>
                    <a:pt x="0" y="54890"/>
                  </a:lnTo>
                  <a:cubicBezTo>
                    <a:pt x="0" y="24575"/>
                    <a:pt x="24575" y="0"/>
                    <a:pt x="548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9571" cy="502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7465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8" y="0"/>
                </a:lnTo>
                <a:lnTo>
                  <a:pt x="7578678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57504"/>
            <a:ext cx="8374584" cy="4278156"/>
          </a:xfrm>
          <a:custGeom>
            <a:avLst/>
            <a:gdLst/>
            <a:ahLst/>
            <a:cxnLst/>
            <a:rect r="r" b="b" t="t" l="l"/>
            <a:pathLst>
              <a:path h="4278156" w="8374584">
                <a:moveTo>
                  <a:pt x="0" y="0"/>
                </a:moveTo>
                <a:lnTo>
                  <a:pt x="8374584" y="0"/>
                </a:lnTo>
                <a:lnTo>
                  <a:pt x="8374584" y="4278156"/>
                </a:lnTo>
                <a:lnTo>
                  <a:pt x="0" y="427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34" r="-34947" b="-24844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699269" y="4535660"/>
            <a:ext cx="8588731" cy="5751340"/>
          </a:xfrm>
          <a:custGeom>
            <a:avLst/>
            <a:gdLst/>
            <a:ahLst/>
            <a:cxnLst/>
            <a:rect r="r" b="b" t="t" l="l"/>
            <a:pathLst>
              <a:path h="5751340" w="8588731">
                <a:moveTo>
                  <a:pt x="0" y="0"/>
                </a:moveTo>
                <a:lnTo>
                  <a:pt x="8588731" y="0"/>
                </a:lnTo>
                <a:lnTo>
                  <a:pt x="8588731" y="5751340"/>
                </a:lnTo>
                <a:lnTo>
                  <a:pt x="0" y="5751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1582" b="-7828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834352" y="1019175"/>
            <a:ext cx="6804904" cy="224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81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5.1.Talent and Production Analysis</a:t>
            </a:r>
          </a:p>
          <a:p>
            <a:pPr algn="l">
              <a:lnSpc>
                <a:spcPts val="599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5704" y="3705239"/>
            <a:ext cx="8002199" cy="53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average height of actors and actresses separately.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10 oldest movies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Recognize top talent and production companies for future collaborations.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83652"/>
            <a:ext cx="7191562" cy="1866543"/>
            <a:chOff x="0" y="0"/>
            <a:chExt cx="1754736" cy="4554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4736" cy="455435"/>
            </a:xfrm>
            <a:custGeom>
              <a:avLst/>
              <a:gdLst/>
              <a:ahLst/>
              <a:cxnLst/>
              <a:rect r="r" b="b" t="t" l="l"/>
              <a:pathLst>
                <a:path h="455435" w="1754736">
                  <a:moveTo>
                    <a:pt x="55979" y="0"/>
                  </a:moveTo>
                  <a:lnTo>
                    <a:pt x="1698757" y="0"/>
                  </a:lnTo>
                  <a:cubicBezTo>
                    <a:pt x="1713604" y="0"/>
                    <a:pt x="1727842" y="5898"/>
                    <a:pt x="1738340" y="16396"/>
                  </a:cubicBezTo>
                  <a:cubicBezTo>
                    <a:pt x="1748838" y="26894"/>
                    <a:pt x="1754736" y="41133"/>
                    <a:pt x="1754736" y="55979"/>
                  </a:cubicBezTo>
                  <a:lnTo>
                    <a:pt x="1754736" y="399456"/>
                  </a:lnTo>
                  <a:cubicBezTo>
                    <a:pt x="1754736" y="414302"/>
                    <a:pt x="1748838" y="428541"/>
                    <a:pt x="1738340" y="439039"/>
                  </a:cubicBezTo>
                  <a:cubicBezTo>
                    <a:pt x="1727842" y="449537"/>
                    <a:pt x="1713604" y="455435"/>
                    <a:pt x="1698757" y="455435"/>
                  </a:cubicBezTo>
                  <a:lnTo>
                    <a:pt x="55979" y="455435"/>
                  </a:lnTo>
                  <a:cubicBezTo>
                    <a:pt x="41133" y="455435"/>
                    <a:pt x="26894" y="449537"/>
                    <a:pt x="16396" y="439039"/>
                  </a:cubicBezTo>
                  <a:cubicBezTo>
                    <a:pt x="5898" y="428541"/>
                    <a:pt x="0" y="414302"/>
                    <a:pt x="0" y="399456"/>
                  </a:cubicBezTo>
                  <a:lnTo>
                    <a:pt x="0" y="55979"/>
                  </a:lnTo>
                  <a:cubicBezTo>
                    <a:pt x="0" y="41133"/>
                    <a:pt x="5898" y="26894"/>
                    <a:pt x="16396" y="16396"/>
                  </a:cubicBezTo>
                  <a:cubicBezTo>
                    <a:pt x="26894" y="5898"/>
                    <a:pt x="41133" y="0"/>
                    <a:pt x="559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54736" cy="493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7465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8" y="0"/>
                </a:lnTo>
                <a:lnTo>
                  <a:pt x="7578678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57504"/>
            <a:ext cx="8374584" cy="4278156"/>
          </a:xfrm>
          <a:custGeom>
            <a:avLst/>
            <a:gdLst/>
            <a:ahLst/>
            <a:cxnLst/>
            <a:rect r="r" b="b" t="t" l="l"/>
            <a:pathLst>
              <a:path h="4278156" w="8374584">
                <a:moveTo>
                  <a:pt x="0" y="0"/>
                </a:moveTo>
                <a:lnTo>
                  <a:pt x="8374584" y="0"/>
                </a:lnTo>
                <a:lnTo>
                  <a:pt x="8374584" y="4278156"/>
                </a:lnTo>
                <a:lnTo>
                  <a:pt x="0" y="427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34" r="-34947" b="-24844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699269" y="4535660"/>
            <a:ext cx="8588731" cy="5751340"/>
          </a:xfrm>
          <a:custGeom>
            <a:avLst/>
            <a:gdLst/>
            <a:ahLst/>
            <a:cxnLst/>
            <a:rect r="r" b="b" t="t" l="l"/>
            <a:pathLst>
              <a:path h="5751340" w="8588731">
                <a:moveTo>
                  <a:pt x="0" y="0"/>
                </a:moveTo>
                <a:lnTo>
                  <a:pt x="8588731" y="0"/>
                </a:lnTo>
                <a:lnTo>
                  <a:pt x="8588731" y="5751340"/>
                </a:lnTo>
                <a:lnTo>
                  <a:pt x="0" y="5751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1582" b="-7828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834352" y="1019175"/>
            <a:ext cx="6804904" cy="224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81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5.1.Talent and Production Analysis</a:t>
            </a:r>
          </a:p>
          <a:p>
            <a:pPr algn="l">
              <a:lnSpc>
                <a:spcPts val="599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5704" y="3705239"/>
            <a:ext cx="8002199" cy="531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average height of actors and actresses separately.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10 oldest movies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Recognize top talent and production companies for future collaborations.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5704" y="812715"/>
            <a:ext cx="7639256" cy="1791644"/>
            <a:chOff x="0" y="0"/>
            <a:chExt cx="1863973" cy="4371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3973" cy="437160"/>
            </a:xfrm>
            <a:custGeom>
              <a:avLst/>
              <a:gdLst/>
              <a:ahLst/>
              <a:cxnLst/>
              <a:rect r="r" b="b" t="t" l="l"/>
              <a:pathLst>
                <a:path h="437160" w="1863973">
                  <a:moveTo>
                    <a:pt x="52699" y="0"/>
                  </a:moveTo>
                  <a:lnTo>
                    <a:pt x="1811274" y="0"/>
                  </a:lnTo>
                  <a:cubicBezTo>
                    <a:pt x="1840379" y="0"/>
                    <a:pt x="1863973" y="23594"/>
                    <a:pt x="1863973" y="52699"/>
                  </a:cubicBezTo>
                  <a:lnTo>
                    <a:pt x="1863973" y="384461"/>
                  </a:lnTo>
                  <a:cubicBezTo>
                    <a:pt x="1863973" y="398438"/>
                    <a:pt x="1858421" y="411842"/>
                    <a:pt x="1848538" y="421725"/>
                  </a:cubicBezTo>
                  <a:cubicBezTo>
                    <a:pt x="1838655" y="431608"/>
                    <a:pt x="1825251" y="437160"/>
                    <a:pt x="1811274" y="437160"/>
                  </a:cubicBezTo>
                  <a:lnTo>
                    <a:pt x="52699" y="437160"/>
                  </a:lnTo>
                  <a:cubicBezTo>
                    <a:pt x="23594" y="437160"/>
                    <a:pt x="0" y="413566"/>
                    <a:pt x="0" y="384461"/>
                  </a:cubicBezTo>
                  <a:lnTo>
                    <a:pt x="0" y="52699"/>
                  </a:lnTo>
                  <a:cubicBezTo>
                    <a:pt x="0" y="23594"/>
                    <a:pt x="23594" y="0"/>
                    <a:pt x="526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63973" cy="475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7465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8" y="0"/>
                </a:lnTo>
                <a:lnTo>
                  <a:pt x="7578678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26143" y="812715"/>
            <a:ext cx="9159790" cy="3135654"/>
          </a:xfrm>
          <a:custGeom>
            <a:avLst/>
            <a:gdLst/>
            <a:ahLst/>
            <a:cxnLst/>
            <a:rect r="r" b="b" t="t" l="l"/>
            <a:pathLst>
              <a:path h="3135654" w="9159790">
                <a:moveTo>
                  <a:pt x="0" y="0"/>
                </a:moveTo>
                <a:lnTo>
                  <a:pt x="9159789" y="0"/>
                </a:lnTo>
                <a:lnTo>
                  <a:pt x="9159789" y="3135655"/>
                </a:lnTo>
                <a:lnTo>
                  <a:pt x="0" y="3135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967" r="-23379" b="-50162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906281" y="2879450"/>
            <a:ext cx="6353019" cy="4183765"/>
          </a:xfrm>
          <a:custGeom>
            <a:avLst/>
            <a:gdLst/>
            <a:ahLst/>
            <a:cxnLst/>
            <a:rect r="r" b="b" t="t" l="l"/>
            <a:pathLst>
              <a:path h="4183765" w="6353019">
                <a:moveTo>
                  <a:pt x="0" y="0"/>
                </a:moveTo>
                <a:lnTo>
                  <a:pt x="6353019" y="0"/>
                </a:lnTo>
                <a:lnTo>
                  <a:pt x="6353019" y="4183765"/>
                </a:lnTo>
                <a:lnTo>
                  <a:pt x="0" y="418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2220" b="-14459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806880" y="7063215"/>
            <a:ext cx="6674240" cy="3011817"/>
          </a:xfrm>
          <a:custGeom>
            <a:avLst/>
            <a:gdLst/>
            <a:ahLst/>
            <a:cxnLst/>
            <a:rect r="r" b="b" t="t" l="l"/>
            <a:pathLst>
              <a:path h="3011817" w="6674240">
                <a:moveTo>
                  <a:pt x="0" y="0"/>
                </a:moveTo>
                <a:lnTo>
                  <a:pt x="6674240" y="0"/>
                </a:lnTo>
                <a:lnTo>
                  <a:pt x="6674240" y="3011817"/>
                </a:lnTo>
                <a:lnTo>
                  <a:pt x="0" y="3011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7862" b="-38485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606037" y="7140619"/>
            <a:ext cx="5920100" cy="2857010"/>
          </a:xfrm>
          <a:custGeom>
            <a:avLst/>
            <a:gdLst/>
            <a:ahLst/>
            <a:cxnLst/>
            <a:rect r="r" b="b" t="t" l="l"/>
            <a:pathLst>
              <a:path h="2857010" w="5920100">
                <a:moveTo>
                  <a:pt x="0" y="0"/>
                </a:moveTo>
                <a:lnTo>
                  <a:pt x="5920100" y="0"/>
                </a:lnTo>
                <a:lnTo>
                  <a:pt x="5920100" y="2857010"/>
                </a:lnTo>
                <a:lnTo>
                  <a:pt x="0" y="2857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0210" b="-46899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834352" y="1019175"/>
            <a:ext cx="6804904" cy="224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81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6. Movie Attributes and Metadata</a:t>
            </a:r>
          </a:p>
          <a:p>
            <a:pPr algn="l">
              <a:lnSpc>
                <a:spcPts val="599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35704" y="3119695"/>
            <a:ext cx="8002199" cy="613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Movies produced in the USA or India in 2019.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Top 5 movies with the highest total votes, along with their genres.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movie with the longest duration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most common language 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7328" y="293260"/>
            <a:ext cx="4171136" cy="936360"/>
            <a:chOff x="0" y="0"/>
            <a:chExt cx="1017755" cy="2284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7755" cy="228471"/>
            </a:xfrm>
            <a:custGeom>
              <a:avLst/>
              <a:gdLst/>
              <a:ahLst/>
              <a:cxnLst/>
              <a:rect r="r" b="b" t="t" l="l"/>
              <a:pathLst>
                <a:path h="228471" w="1017755">
                  <a:moveTo>
                    <a:pt x="96516" y="0"/>
                  </a:moveTo>
                  <a:lnTo>
                    <a:pt x="921239" y="0"/>
                  </a:lnTo>
                  <a:cubicBezTo>
                    <a:pt x="946836" y="0"/>
                    <a:pt x="971386" y="10169"/>
                    <a:pt x="989486" y="28269"/>
                  </a:cubicBezTo>
                  <a:cubicBezTo>
                    <a:pt x="1007586" y="46369"/>
                    <a:pt x="1017755" y="70918"/>
                    <a:pt x="1017755" y="96516"/>
                  </a:cubicBezTo>
                  <a:lnTo>
                    <a:pt x="1017755" y="131956"/>
                  </a:lnTo>
                  <a:cubicBezTo>
                    <a:pt x="1017755" y="157553"/>
                    <a:pt x="1007586" y="182102"/>
                    <a:pt x="989486" y="200203"/>
                  </a:cubicBezTo>
                  <a:cubicBezTo>
                    <a:pt x="971386" y="218303"/>
                    <a:pt x="946836" y="228471"/>
                    <a:pt x="921239" y="228471"/>
                  </a:cubicBezTo>
                  <a:lnTo>
                    <a:pt x="96516" y="228471"/>
                  </a:lnTo>
                  <a:cubicBezTo>
                    <a:pt x="70918" y="228471"/>
                    <a:pt x="46369" y="218303"/>
                    <a:pt x="28269" y="200203"/>
                  </a:cubicBezTo>
                  <a:cubicBezTo>
                    <a:pt x="10169" y="182102"/>
                    <a:pt x="0" y="157553"/>
                    <a:pt x="0" y="131956"/>
                  </a:cubicBezTo>
                  <a:lnTo>
                    <a:pt x="0" y="96516"/>
                  </a:lnTo>
                  <a:cubicBezTo>
                    <a:pt x="0" y="70918"/>
                    <a:pt x="10169" y="46369"/>
                    <a:pt x="28269" y="28269"/>
                  </a:cubicBezTo>
                  <a:cubicBezTo>
                    <a:pt x="46369" y="10169"/>
                    <a:pt x="70918" y="0"/>
                    <a:pt x="965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17755" cy="266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874989"/>
            </a:xfrm>
            <a:custGeom>
              <a:avLst/>
              <a:gdLst/>
              <a:ahLst/>
              <a:cxnLst/>
              <a:rect r="r" b="b" t="t" l="l"/>
              <a:pathLst>
                <a:path h="1874989" w="812800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419226" y="6112805"/>
            <a:ext cx="3606061" cy="4114800"/>
          </a:xfrm>
          <a:custGeom>
            <a:avLst/>
            <a:gdLst/>
            <a:ahLst/>
            <a:cxnLst/>
            <a:rect r="r" b="b" t="t" l="l"/>
            <a:pathLst>
              <a:path h="4114800" w="3606061">
                <a:moveTo>
                  <a:pt x="0" y="0"/>
                </a:moveTo>
                <a:lnTo>
                  <a:pt x="3606061" y="0"/>
                </a:lnTo>
                <a:lnTo>
                  <a:pt x="360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0507" y="389365"/>
            <a:ext cx="12101112" cy="79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3"/>
              </a:lnSpc>
            </a:pPr>
            <a:r>
              <a:rPr lang="en-US" b="true" sz="5188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INSIGHTS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5454" y="3070873"/>
            <a:ext cx="11733812" cy="49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497" indent="-345749" lvl="1">
              <a:lnSpc>
                <a:spcPts val="39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 Highest-rated movies     </a:t>
            </a:r>
            <a:r>
              <a:rPr lang="en-US" b="true" sz="32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- Kirket &amp; Love in Kilnerry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5454" y="2001145"/>
            <a:ext cx="10306166" cy="49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497" indent="-345749" lvl="1">
              <a:lnSpc>
                <a:spcPts val="39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most popular Genre</a:t>
            </a:r>
            <a:r>
              <a:rPr lang="en-US" b="true" sz="32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- Drama.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5454" y="4338851"/>
            <a:ext cx="11483974" cy="49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497" indent="-345749" lvl="1">
              <a:lnSpc>
                <a:spcPts val="39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Top production companies by votes  - Marvel Studios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5454" y="5616353"/>
            <a:ext cx="12215813" cy="49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497" indent="-345749" lvl="1">
              <a:lnSpc>
                <a:spcPts val="39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Popular movies and their genres  - Avengers Infinity War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5454" y="6898064"/>
            <a:ext cx="11483974" cy="49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497" indent="-345749" lvl="1">
              <a:lnSpc>
                <a:spcPts val="39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dominant language  - English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5454" y="8273655"/>
            <a:ext cx="11483974" cy="49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497" indent="-345749" lvl="1">
              <a:lnSpc>
                <a:spcPts val="39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longest duration Movie   - La flor (808 min)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70972" y="4652327"/>
            <a:ext cx="57460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a subheading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807" y="523722"/>
            <a:ext cx="6691886" cy="1009955"/>
            <a:chOff x="0" y="0"/>
            <a:chExt cx="1632816" cy="2464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2816" cy="246428"/>
            </a:xfrm>
            <a:custGeom>
              <a:avLst/>
              <a:gdLst/>
              <a:ahLst/>
              <a:cxnLst/>
              <a:rect r="r" b="b" t="t" l="l"/>
              <a:pathLst>
                <a:path h="246428" w="1632816">
                  <a:moveTo>
                    <a:pt x="60159" y="0"/>
                  </a:moveTo>
                  <a:lnTo>
                    <a:pt x="1572656" y="0"/>
                  </a:lnTo>
                  <a:cubicBezTo>
                    <a:pt x="1605881" y="0"/>
                    <a:pt x="1632816" y="26934"/>
                    <a:pt x="1632816" y="60159"/>
                  </a:cubicBezTo>
                  <a:lnTo>
                    <a:pt x="1632816" y="186269"/>
                  </a:lnTo>
                  <a:cubicBezTo>
                    <a:pt x="1632816" y="202224"/>
                    <a:pt x="1626477" y="217526"/>
                    <a:pt x="1615195" y="228808"/>
                  </a:cubicBezTo>
                  <a:cubicBezTo>
                    <a:pt x="1603913" y="240090"/>
                    <a:pt x="1588612" y="246428"/>
                    <a:pt x="1572656" y="246428"/>
                  </a:cubicBezTo>
                  <a:lnTo>
                    <a:pt x="60159" y="246428"/>
                  </a:lnTo>
                  <a:cubicBezTo>
                    <a:pt x="26934" y="246428"/>
                    <a:pt x="0" y="219494"/>
                    <a:pt x="0" y="186269"/>
                  </a:cubicBezTo>
                  <a:lnTo>
                    <a:pt x="0" y="60159"/>
                  </a:lnTo>
                  <a:cubicBezTo>
                    <a:pt x="0" y="26934"/>
                    <a:pt x="26934" y="0"/>
                    <a:pt x="601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32816" cy="284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492206">
            <a:off x="16706995" y="-1860974"/>
            <a:ext cx="3162010" cy="7294211"/>
            <a:chOff x="0" y="0"/>
            <a:chExt cx="812800" cy="18749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74989"/>
            </a:xfrm>
            <a:custGeom>
              <a:avLst/>
              <a:gdLst/>
              <a:ahLst/>
              <a:cxnLst/>
              <a:rect r="r" b="b" t="t" l="l"/>
              <a:pathLst>
                <a:path h="1874989" w="812800">
                  <a:moveTo>
                    <a:pt x="406400" y="0"/>
                  </a:moveTo>
                  <a:cubicBezTo>
                    <a:pt x="181951" y="0"/>
                    <a:pt x="0" y="419731"/>
                    <a:pt x="0" y="937495"/>
                  </a:cubicBezTo>
                  <a:cubicBezTo>
                    <a:pt x="0" y="1455258"/>
                    <a:pt x="181951" y="1874989"/>
                    <a:pt x="406400" y="1874989"/>
                  </a:cubicBezTo>
                  <a:cubicBezTo>
                    <a:pt x="630849" y="1874989"/>
                    <a:pt x="812800" y="1455258"/>
                    <a:pt x="812800" y="937495"/>
                  </a:cubicBezTo>
                  <a:cubicBezTo>
                    <a:pt x="812800" y="41973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37680"/>
              <a:ext cx="660400" cy="1561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027" r="0" b="21027"/>
          <a:stretch>
            <a:fillRect/>
          </a:stretch>
        </p:blipFill>
        <p:spPr>
          <a:xfrm flipH="false" flipV="false" rot="0">
            <a:off x="9144000" y="189872"/>
            <a:ext cx="9932539" cy="1009712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13507" y="649721"/>
            <a:ext cx="9247451" cy="73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9"/>
              </a:lnSpc>
            </a:pPr>
            <a:r>
              <a:rPr lang="en-US" b="true" sz="479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044926"/>
            <a:ext cx="8826820" cy="783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5739" indent="-387869" lvl="1">
              <a:lnSpc>
                <a:spcPts val="4469"/>
              </a:lnSpc>
              <a:buFont typeface="Arial"/>
              <a:buChar char="•"/>
            </a:pPr>
            <a:r>
              <a:rPr lang="en-US" b="true" sz="359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To extract actionable insights </a:t>
            </a:r>
          </a:p>
          <a:p>
            <a:pPr algn="ctr">
              <a:lnSpc>
                <a:spcPts val="4469"/>
              </a:lnSpc>
            </a:pPr>
          </a:p>
          <a:p>
            <a:pPr algn="ctr" marL="775739" indent="-387869" lvl="1">
              <a:lnSpc>
                <a:spcPts val="4469"/>
              </a:lnSpc>
              <a:buFont typeface="Arial"/>
              <a:buChar char="•"/>
            </a:pPr>
            <a:r>
              <a:rPr lang="en-US" b="true" sz="359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Helps for strategic decision-making in the film industry.</a:t>
            </a:r>
          </a:p>
          <a:p>
            <a:pPr algn="ctr">
              <a:lnSpc>
                <a:spcPts val="4469"/>
              </a:lnSpc>
            </a:pPr>
          </a:p>
          <a:p>
            <a:pPr algn="ctr" marL="775739" indent="-387869" lvl="1">
              <a:lnSpc>
                <a:spcPts val="4469"/>
              </a:lnSpc>
              <a:buFont typeface="Arial"/>
              <a:buChar char="•"/>
            </a:pPr>
            <a:r>
              <a:rPr lang="en-US" b="true" sz="359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This includes understanding audience preferences.</a:t>
            </a:r>
          </a:p>
          <a:p>
            <a:pPr algn="ctr" marL="775739" indent="-387869" lvl="1">
              <a:lnSpc>
                <a:spcPts val="4469"/>
              </a:lnSpc>
              <a:buFont typeface="Arial"/>
              <a:buChar char="•"/>
            </a:pPr>
            <a:r>
              <a:rPr lang="en-US" b="true" sz="359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Identifying trends in movie production.</a:t>
            </a:r>
          </a:p>
          <a:p>
            <a:pPr algn="ctr" marL="775739" indent="-387869" lvl="1">
              <a:lnSpc>
                <a:spcPts val="4469"/>
              </a:lnSpc>
              <a:buFont typeface="Arial"/>
              <a:buChar char="•"/>
            </a:pPr>
            <a:r>
              <a:rPr lang="en-US" b="true" sz="359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Evaluating the performance of actors and directors</a:t>
            </a:r>
          </a:p>
          <a:p>
            <a:pPr algn="ctr" marL="775739" indent="-387869" lvl="1">
              <a:lnSpc>
                <a:spcPts val="44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Stakeholders can enhance the quality, profitability, and global appeal of their film projects.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64573" y="488484"/>
            <a:ext cx="6338564" cy="2998929"/>
          </a:xfrm>
          <a:custGeom>
            <a:avLst/>
            <a:gdLst/>
            <a:ahLst/>
            <a:cxnLst/>
            <a:rect r="r" b="b" t="t" l="l"/>
            <a:pathLst>
              <a:path h="2998929" w="6338564">
                <a:moveTo>
                  <a:pt x="0" y="0"/>
                </a:moveTo>
                <a:lnTo>
                  <a:pt x="6338563" y="0"/>
                </a:lnTo>
                <a:lnTo>
                  <a:pt x="6338563" y="2998930"/>
                </a:lnTo>
                <a:lnTo>
                  <a:pt x="0" y="299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112" b="-8221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844782" y="3506184"/>
            <a:ext cx="5737963" cy="3367235"/>
          </a:xfrm>
          <a:custGeom>
            <a:avLst/>
            <a:gdLst/>
            <a:ahLst/>
            <a:cxnLst/>
            <a:rect r="r" b="b" t="t" l="l"/>
            <a:pathLst>
              <a:path h="3367235" w="5737963">
                <a:moveTo>
                  <a:pt x="0" y="0"/>
                </a:moveTo>
                <a:lnTo>
                  <a:pt x="5737962" y="0"/>
                </a:lnTo>
                <a:lnTo>
                  <a:pt x="5737962" y="3367235"/>
                </a:lnTo>
                <a:lnTo>
                  <a:pt x="0" y="3367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6" r="0" b="-376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7" id="7"/>
          <p:cNvGrpSpPr/>
          <p:nvPr/>
        </p:nvGrpSpPr>
        <p:grpSpPr>
          <a:xfrm rot="0">
            <a:off x="-94357" y="645124"/>
            <a:ext cx="8190914" cy="1473940"/>
            <a:chOff x="0" y="0"/>
            <a:chExt cx="1998578" cy="3596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8578" cy="359640"/>
            </a:xfrm>
            <a:custGeom>
              <a:avLst/>
              <a:gdLst/>
              <a:ahLst/>
              <a:cxnLst/>
              <a:rect r="r" b="b" t="t" l="l"/>
              <a:pathLst>
                <a:path h="359640" w="1998578">
                  <a:moveTo>
                    <a:pt x="49150" y="0"/>
                  </a:moveTo>
                  <a:lnTo>
                    <a:pt x="1949428" y="0"/>
                  </a:lnTo>
                  <a:cubicBezTo>
                    <a:pt x="1962463" y="0"/>
                    <a:pt x="1974965" y="5178"/>
                    <a:pt x="1984182" y="14396"/>
                  </a:cubicBezTo>
                  <a:cubicBezTo>
                    <a:pt x="1993399" y="23613"/>
                    <a:pt x="1998578" y="36114"/>
                    <a:pt x="1998578" y="49150"/>
                  </a:cubicBezTo>
                  <a:lnTo>
                    <a:pt x="1998578" y="310491"/>
                  </a:lnTo>
                  <a:cubicBezTo>
                    <a:pt x="1998578" y="323526"/>
                    <a:pt x="1993399" y="336028"/>
                    <a:pt x="1984182" y="345245"/>
                  </a:cubicBezTo>
                  <a:cubicBezTo>
                    <a:pt x="1974965" y="354462"/>
                    <a:pt x="1962463" y="359640"/>
                    <a:pt x="1949428" y="359640"/>
                  </a:cubicBezTo>
                  <a:lnTo>
                    <a:pt x="49150" y="359640"/>
                  </a:lnTo>
                  <a:cubicBezTo>
                    <a:pt x="36114" y="359640"/>
                    <a:pt x="23613" y="354462"/>
                    <a:pt x="14396" y="345245"/>
                  </a:cubicBezTo>
                  <a:cubicBezTo>
                    <a:pt x="5178" y="336028"/>
                    <a:pt x="0" y="323526"/>
                    <a:pt x="0" y="310491"/>
                  </a:cubicBezTo>
                  <a:lnTo>
                    <a:pt x="0" y="49150"/>
                  </a:lnTo>
                  <a:cubicBezTo>
                    <a:pt x="0" y="36114"/>
                    <a:pt x="5178" y="23613"/>
                    <a:pt x="14396" y="14396"/>
                  </a:cubicBezTo>
                  <a:cubicBezTo>
                    <a:pt x="23613" y="5178"/>
                    <a:pt x="36114" y="0"/>
                    <a:pt x="491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98578" cy="397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23522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7" y="0"/>
                </a:lnTo>
                <a:lnTo>
                  <a:pt x="7578677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13763" y="6846752"/>
            <a:ext cx="5805953" cy="3738290"/>
          </a:xfrm>
          <a:custGeom>
            <a:avLst/>
            <a:gdLst/>
            <a:ahLst/>
            <a:cxnLst/>
            <a:rect r="r" b="b" t="t" l="l"/>
            <a:pathLst>
              <a:path h="3738290" w="5805953">
                <a:moveTo>
                  <a:pt x="0" y="0"/>
                </a:moveTo>
                <a:lnTo>
                  <a:pt x="5805953" y="0"/>
                </a:lnTo>
                <a:lnTo>
                  <a:pt x="5805953" y="3738289"/>
                </a:lnTo>
                <a:lnTo>
                  <a:pt x="0" y="3738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307" b="-16306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447465" y="640487"/>
            <a:ext cx="6804904" cy="147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1"/>
              </a:lnSpc>
            </a:pPr>
            <a:r>
              <a:rPr lang="en-US" sz="471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1. Data Exploration and </a:t>
            </a:r>
          </a:p>
          <a:p>
            <a:pPr algn="l">
              <a:lnSpc>
                <a:spcPts val="5871"/>
              </a:lnSpc>
            </a:pPr>
            <a:r>
              <a:rPr lang="en-US" b="true" sz="471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QualityChecks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3113127"/>
            <a:ext cx="8002199" cy="902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Count the total number of records in each table.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Find Null value in Which Table.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Identify columns in the </a:t>
            </a: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movie</a:t>
            </a: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&amp; names </a:t>
            </a:r>
          </a:p>
          <a:p>
            <a:pPr algn="ctr">
              <a:lnSpc>
                <a:spcPts val="3237"/>
              </a:lnSpc>
            </a:pPr>
            <a:r>
              <a:rPr lang="en-US" sz="2602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table with null values.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Ensure data integrity and identify areas for improvement in data collection.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7330" y="659537"/>
            <a:ext cx="8644324" cy="918488"/>
            <a:chOff x="0" y="0"/>
            <a:chExt cx="2109209" cy="224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9209" cy="224110"/>
            </a:xfrm>
            <a:custGeom>
              <a:avLst/>
              <a:gdLst/>
              <a:ahLst/>
              <a:cxnLst/>
              <a:rect r="r" b="b" t="t" l="l"/>
              <a:pathLst>
                <a:path h="224110" w="2109209">
                  <a:moveTo>
                    <a:pt x="46572" y="0"/>
                  </a:moveTo>
                  <a:lnTo>
                    <a:pt x="2062638" y="0"/>
                  </a:lnTo>
                  <a:cubicBezTo>
                    <a:pt x="2088358" y="0"/>
                    <a:pt x="2109209" y="20851"/>
                    <a:pt x="2109209" y="46572"/>
                  </a:cubicBezTo>
                  <a:lnTo>
                    <a:pt x="2109209" y="177539"/>
                  </a:lnTo>
                  <a:cubicBezTo>
                    <a:pt x="2109209" y="203260"/>
                    <a:pt x="2088358" y="224110"/>
                    <a:pt x="2062638" y="224110"/>
                  </a:cubicBezTo>
                  <a:lnTo>
                    <a:pt x="46572" y="224110"/>
                  </a:lnTo>
                  <a:cubicBezTo>
                    <a:pt x="34220" y="224110"/>
                    <a:pt x="22374" y="219204"/>
                    <a:pt x="13641" y="210470"/>
                  </a:cubicBezTo>
                  <a:cubicBezTo>
                    <a:pt x="4907" y="201736"/>
                    <a:pt x="0" y="189890"/>
                    <a:pt x="0" y="177539"/>
                  </a:cubicBezTo>
                  <a:lnTo>
                    <a:pt x="0" y="46572"/>
                  </a:lnTo>
                  <a:cubicBezTo>
                    <a:pt x="0" y="20851"/>
                    <a:pt x="20851" y="0"/>
                    <a:pt x="465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09209" cy="262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7465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8" y="0"/>
                </a:lnTo>
                <a:lnTo>
                  <a:pt x="7578678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28797" y="252597"/>
            <a:ext cx="5575917" cy="4009470"/>
          </a:xfrm>
          <a:custGeom>
            <a:avLst/>
            <a:gdLst/>
            <a:ahLst/>
            <a:cxnLst/>
            <a:rect r="r" b="b" t="t" l="l"/>
            <a:pathLst>
              <a:path h="4009470" w="5575917">
                <a:moveTo>
                  <a:pt x="0" y="0"/>
                </a:moveTo>
                <a:lnTo>
                  <a:pt x="5575918" y="0"/>
                </a:lnTo>
                <a:lnTo>
                  <a:pt x="5575918" y="4009470"/>
                </a:lnTo>
                <a:lnTo>
                  <a:pt x="0" y="4009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5632" b="-7750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44324" y="4262067"/>
            <a:ext cx="7485195" cy="3098704"/>
          </a:xfrm>
          <a:custGeom>
            <a:avLst/>
            <a:gdLst/>
            <a:ahLst/>
            <a:cxnLst/>
            <a:rect r="r" b="b" t="t" l="l"/>
            <a:pathLst>
              <a:path h="3098704" w="7485195">
                <a:moveTo>
                  <a:pt x="0" y="0"/>
                </a:moveTo>
                <a:lnTo>
                  <a:pt x="7485195" y="0"/>
                </a:lnTo>
                <a:lnTo>
                  <a:pt x="7485195" y="3098704"/>
                </a:lnTo>
                <a:lnTo>
                  <a:pt x="0" y="3098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8751" b="-38049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447465" y="630962"/>
            <a:ext cx="7554734" cy="80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8"/>
              </a:lnSpc>
            </a:pPr>
            <a:r>
              <a:rPr lang="en-US" b="true" sz="511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2. Movie Release Trends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145512" y="7130689"/>
            <a:ext cx="8142488" cy="3156311"/>
          </a:xfrm>
          <a:custGeom>
            <a:avLst/>
            <a:gdLst/>
            <a:ahLst/>
            <a:cxnLst/>
            <a:rect r="r" b="b" t="t" l="l"/>
            <a:pathLst>
              <a:path h="3156311" w="8142488">
                <a:moveTo>
                  <a:pt x="0" y="0"/>
                </a:moveTo>
                <a:lnTo>
                  <a:pt x="8142488" y="0"/>
                </a:lnTo>
                <a:lnTo>
                  <a:pt x="8142488" y="3156311"/>
                </a:lnTo>
                <a:lnTo>
                  <a:pt x="0" y="3156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2201" b="-37697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0" y="3113127"/>
            <a:ext cx="8002199" cy="777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total number of movies released each year and analyze monthly trends.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Movies released in March 2017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movies released between April 1, 2018, and April 1, 2019.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Seasonal trends and optimize release schedules.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83652"/>
            <a:ext cx="6691886" cy="1009955"/>
            <a:chOff x="0" y="0"/>
            <a:chExt cx="1632816" cy="2464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2816" cy="246428"/>
            </a:xfrm>
            <a:custGeom>
              <a:avLst/>
              <a:gdLst/>
              <a:ahLst/>
              <a:cxnLst/>
              <a:rect r="r" b="b" t="t" l="l"/>
              <a:pathLst>
                <a:path h="246428" w="1632816">
                  <a:moveTo>
                    <a:pt x="60159" y="0"/>
                  </a:moveTo>
                  <a:lnTo>
                    <a:pt x="1572656" y="0"/>
                  </a:lnTo>
                  <a:cubicBezTo>
                    <a:pt x="1605881" y="0"/>
                    <a:pt x="1632816" y="26934"/>
                    <a:pt x="1632816" y="60159"/>
                  </a:cubicBezTo>
                  <a:lnTo>
                    <a:pt x="1632816" y="186269"/>
                  </a:lnTo>
                  <a:cubicBezTo>
                    <a:pt x="1632816" y="202224"/>
                    <a:pt x="1626477" y="217526"/>
                    <a:pt x="1615195" y="228808"/>
                  </a:cubicBezTo>
                  <a:cubicBezTo>
                    <a:pt x="1603913" y="240090"/>
                    <a:pt x="1588612" y="246428"/>
                    <a:pt x="1572656" y="246428"/>
                  </a:cubicBezTo>
                  <a:lnTo>
                    <a:pt x="60159" y="246428"/>
                  </a:lnTo>
                  <a:cubicBezTo>
                    <a:pt x="26934" y="246428"/>
                    <a:pt x="0" y="219494"/>
                    <a:pt x="0" y="186269"/>
                  </a:cubicBezTo>
                  <a:lnTo>
                    <a:pt x="0" y="60159"/>
                  </a:lnTo>
                  <a:cubicBezTo>
                    <a:pt x="0" y="26934"/>
                    <a:pt x="26934" y="0"/>
                    <a:pt x="601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32816" cy="284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7465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8" y="0"/>
                </a:lnTo>
                <a:lnTo>
                  <a:pt x="7578678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75311" y="670324"/>
            <a:ext cx="8949755" cy="3800266"/>
          </a:xfrm>
          <a:custGeom>
            <a:avLst/>
            <a:gdLst/>
            <a:ahLst/>
            <a:cxnLst/>
            <a:rect r="r" b="b" t="t" l="l"/>
            <a:pathLst>
              <a:path h="3800266" w="8949755">
                <a:moveTo>
                  <a:pt x="0" y="0"/>
                </a:moveTo>
                <a:lnTo>
                  <a:pt x="8949756" y="0"/>
                </a:lnTo>
                <a:lnTo>
                  <a:pt x="8949756" y="3800267"/>
                </a:lnTo>
                <a:lnTo>
                  <a:pt x="0" y="3800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601" b="-26848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5006110"/>
            <a:ext cx="8460392" cy="4476750"/>
          </a:xfrm>
          <a:custGeom>
            <a:avLst/>
            <a:gdLst/>
            <a:ahLst/>
            <a:cxnLst/>
            <a:rect r="r" b="b" t="t" l="l"/>
            <a:pathLst>
              <a:path h="4476750" w="8460392">
                <a:moveTo>
                  <a:pt x="0" y="0"/>
                </a:moveTo>
                <a:lnTo>
                  <a:pt x="8460392" y="0"/>
                </a:lnTo>
                <a:lnTo>
                  <a:pt x="8460392" y="4476749"/>
                </a:lnTo>
                <a:lnTo>
                  <a:pt x="0" y="44767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2231" b="-39942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834352" y="1019175"/>
            <a:ext cx="6804904" cy="73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81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 Genre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4352" y="2727382"/>
            <a:ext cx="8002199" cy="777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Unique genres and count movies belonging exclusively to one genre.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Count of Exclusively One Genre - 3286.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Highest number of movies produced.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Genre  :  Drama  -  4285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83652"/>
            <a:ext cx="6691886" cy="1009955"/>
            <a:chOff x="0" y="0"/>
            <a:chExt cx="1632816" cy="2464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2816" cy="246428"/>
            </a:xfrm>
            <a:custGeom>
              <a:avLst/>
              <a:gdLst/>
              <a:ahLst/>
              <a:cxnLst/>
              <a:rect r="r" b="b" t="t" l="l"/>
              <a:pathLst>
                <a:path h="246428" w="1632816">
                  <a:moveTo>
                    <a:pt x="60159" y="0"/>
                  </a:moveTo>
                  <a:lnTo>
                    <a:pt x="1572656" y="0"/>
                  </a:lnTo>
                  <a:cubicBezTo>
                    <a:pt x="1605881" y="0"/>
                    <a:pt x="1632816" y="26934"/>
                    <a:pt x="1632816" y="60159"/>
                  </a:cubicBezTo>
                  <a:lnTo>
                    <a:pt x="1632816" y="186269"/>
                  </a:lnTo>
                  <a:cubicBezTo>
                    <a:pt x="1632816" y="202224"/>
                    <a:pt x="1626477" y="217526"/>
                    <a:pt x="1615195" y="228808"/>
                  </a:cubicBezTo>
                  <a:cubicBezTo>
                    <a:pt x="1603913" y="240090"/>
                    <a:pt x="1588612" y="246428"/>
                    <a:pt x="1572656" y="246428"/>
                  </a:cubicBezTo>
                  <a:lnTo>
                    <a:pt x="60159" y="246428"/>
                  </a:lnTo>
                  <a:cubicBezTo>
                    <a:pt x="26934" y="246428"/>
                    <a:pt x="0" y="219494"/>
                    <a:pt x="0" y="186269"/>
                  </a:cubicBezTo>
                  <a:lnTo>
                    <a:pt x="0" y="60159"/>
                  </a:lnTo>
                  <a:cubicBezTo>
                    <a:pt x="0" y="26934"/>
                    <a:pt x="26934" y="0"/>
                    <a:pt x="601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32816" cy="284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7465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8" y="0"/>
                </a:lnTo>
                <a:lnTo>
                  <a:pt x="7578678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43222" y="283938"/>
            <a:ext cx="8381845" cy="5143500"/>
          </a:xfrm>
          <a:custGeom>
            <a:avLst/>
            <a:gdLst/>
            <a:ahLst/>
            <a:cxnLst/>
            <a:rect r="r" b="b" t="t" l="l"/>
            <a:pathLst>
              <a:path h="5143500" w="8381845">
                <a:moveTo>
                  <a:pt x="0" y="0"/>
                </a:moveTo>
                <a:lnTo>
                  <a:pt x="8381845" y="0"/>
                </a:lnTo>
                <a:lnTo>
                  <a:pt x="838184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" t="0" r="-1522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443222" y="5427438"/>
            <a:ext cx="8124682" cy="4812029"/>
          </a:xfrm>
          <a:custGeom>
            <a:avLst/>
            <a:gdLst/>
            <a:ahLst/>
            <a:cxnLst/>
            <a:rect r="r" b="b" t="t" l="l"/>
            <a:pathLst>
              <a:path h="4812029" w="8124682">
                <a:moveTo>
                  <a:pt x="0" y="0"/>
                </a:moveTo>
                <a:lnTo>
                  <a:pt x="8124682" y="0"/>
                </a:lnTo>
                <a:lnTo>
                  <a:pt x="8124682" y="4812030"/>
                </a:lnTo>
                <a:lnTo>
                  <a:pt x="0" y="4812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756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834352" y="1019175"/>
            <a:ext cx="6804904" cy="73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b="true" sz="481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3.1 Genre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4352" y="3141352"/>
            <a:ext cx="8002199" cy="654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Average movie duration for each genre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Movies from each genre that start with "The"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Understand genre popularity and guide production decisions.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5704" y="883652"/>
            <a:ext cx="7790439" cy="1806920"/>
            <a:chOff x="0" y="0"/>
            <a:chExt cx="1900862" cy="440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0862" cy="440887"/>
            </a:xfrm>
            <a:custGeom>
              <a:avLst/>
              <a:gdLst/>
              <a:ahLst/>
              <a:cxnLst/>
              <a:rect r="r" b="b" t="t" l="l"/>
              <a:pathLst>
                <a:path h="440887" w="1900862">
                  <a:moveTo>
                    <a:pt x="51676" y="0"/>
                  </a:moveTo>
                  <a:lnTo>
                    <a:pt x="1849186" y="0"/>
                  </a:lnTo>
                  <a:cubicBezTo>
                    <a:pt x="1862891" y="0"/>
                    <a:pt x="1876035" y="5444"/>
                    <a:pt x="1885726" y="15136"/>
                  </a:cubicBezTo>
                  <a:cubicBezTo>
                    <a:pt x="1895417" y="24827"/>
                    <a:pt x="1900862" y="37971"/>
                    <a:pt x="1900862" y="51676"/>
                  </a:cubicBezTo>
                  <a:lnTo>
                    <a:pt x="1900862" y="389211"/>
                  </a:lnTo>
                  <a:cubicBezTo>
                    <a:pt x="1900862" y="417751"/>
                    <a:pt x="1877726" y="440887"/>
                    <a:pt x="1849186" y="440887"/>
                  </a:cubicBezTo>
                  <a:lnTo>
                    <a:pt x="51676" y="440887"/>
                  </a:lnTo>
                  <a:cubicBezTo>
                    <a:pt x="37971" y="440887"/>
                    <a:pt x="24827" y="435443"/>
                    <a:pt x="15136" y="425752"/>
                  </a:cubicBezTo>
                  <a:cubicBezTo>
                    <a:pt x="5444" y="416061"/>
                    <a:pt x="0" y="402917"/>
                    <a:pt x="0" y="389211"/>
                  </a:cubicBezTo>
                  <a:lnTo>
                    <a:pt x="0" y="51676"/>
                  </a:lnTo>
                  <a:cubicBezTo>
                    <a:pt x="0" y="37971"/>
                    <a:pt x="5444" y="24827"/>
                    <a:pt x="15136" y="15136"/>
                  </a:cubicBezTo>
                  <a:cubicBezTo>
                    <a:pt x="24827" y="5444"/>
                    <a:pt x="37971" y="0"/>
                    <a:pt x="516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00862" cy="478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7465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8" y="0"/>
                </a:lnTo>
                <a:lnTo>
                  <a:pt x="7578678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41251" y="264620"/>
            <a:ext cx="6822475" cy="3758653"/>
          </a:xfrm>
          <a:custGeom>
            <a:avLst/>
            <a:gdLst/>
            <a:ahLst/>
            <a:cxnLst/>
            <a:rect r="r" b="b" t="t" l="l"/>
            <a:pathLst>
              <a:path h="3758653" w="6822475">
                <a:moveTo>
                  <a:pt x="0" y="0"/>
                </a:moveTo>
                <a:lnTo>
                  <a:pt x="6822475" y="0"/>
                </a:lnTo>
                <a:lnTo>
                  <a:pt x="6822475" y="3758653"/>
                </a:lnTo>
                <a:lnTo>
                  <a:pt x="0" y="3758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827" b="-9054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499956" y="5886687"/>
            <a:ext cx="6531724" cy="4633160"/>
          </a:xfrm>
          <a:custGeom>
            <a:avLst/>
            <a:gdLst/>
            <a:ahLst/>
            <a:cxnLst/>
            <a:rect r="r" b="b" t="t" l="l"/>
            <a:pathLst>
              <a:path h="4633160" w="6531724">
                <a:moveTo>
                  <a:pt x="0" y="0"/>
                </a:moveTo>
                <a:lnTo>
                  <a:pt x="6531723" y="0"/>
                </a:lnTo>
                <a:lnTo>
                  <a:pt x="6531723" y="4633160"/>
                </a:lnTo>
                <a:lnTo>
                  <a:pt x="0" y="463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926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390326" y="3259193"/>
            <a:ext cx="6434741" cy="2627493"/>
          </a:xfrm>
          <a:custGeom>
            <a:avLst/>
            <a:gdLst/>
            <a:ahLst/>
            <a:cxnLst/>
            <a:rect r="r" b="b" t="t" l="l"/>
            <a:pathLst>
              <a:path h="2627493" w="6434741">
                <a:moveTo>
                  <a:pt x="0" y="0"/>
                </a:moveTo>
                <a:lnTo>
                  <a:pt x="6434741" y="0"/>
                </a:lnTo>
                <a:lnTo>
                  <a:pt x="6434741" y="2627494"/>
                </a:lnTo>
                <a:lnTo>
                  <a:pt x="0" y="2627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204" b="-52976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834352" y="1019175"/>
            <a:ext cx="6804904" cy="224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81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4. Ratings and Audience Engagement</a:t>
            </a:r>
          </a:p>
          <a:p>
            <a:pPr algn="l">
              <a:lnSpc>
                <a:spcPts val="599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5704" y="3738820"/>
            <a:ext cx="8002199" cy="695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Actors/actresses in &gt;3 movies with an average rating &lt;5.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Min/Max values for columns in the Ratings table.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Top 10 movies based on average rating.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83652"/>
            <a:ext cx="8026143" cy="1864576"/>
            <a:chOff x="0" y="0"/>
            <a:chExt cx="1958373" cy="4549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8373" cy="454955"/>
            </a:xfrm>
            <a:custGeom>
              <a:avLst/>
              <a:gdLst/>
              <a:ahLst/>
              <a:cxnLst/>
              <a:rect r="r" b="b" t="t" l="l"/>
              <a:pathLst>
                <a:path h="454955" w="1958373">
                  <a:moveTo>
                    <a:pt x="50159" y="0"/>
                  </a:moveTo>
                  <a:lnTo>
                    <a:pt x="1908215" y="0"/>
                  </a:lnTo>
                  <a:cubicBezTo>
                    <a:pt x="1921518" y="0"/>
                    <a:pt x="1934276" y="5285"/>
                    <a:pt x="1943682" y="14691"/>
                  </a:cubicBezTo>
                  <a:cubicBezTo>
                    <a:pt x="1953089" y="24098"/>
                    <a:pt x="1958373" y="36856"/>
                    <a:pt x="1958373" y="50159"/>
                  </a:cubicBezTo>
                  <a:lnTo>
                    <a:pt x="1958373" y="404797"/>
                  </a:lnTo>
                  <a:cubicBezTo>
                    <a:pt x="1958373" y="418100"/>
                    <a:pt x="1953089" y="430858"/>
                    <a:pt x="1943682" y="440264"/>
                  </a:cubicBezTo>
                  <a:cubicBezTo>
                    <a:pt x="1934276" y="449671"/>
                    <a:pt x="1921518" y="454955"/>
                    <a:pt x="1908215" y="454955"/>
                  </a:cubicBezTo>
                  <a:lnTo>
                    <a:pt x="50159" y="454955"/>
                  </a:lnTo>
                  <a:cubicBezTo>
                    <a:pt x="36856" y="454955"/>
                    <a:pt x="24098" y="449671"/>
                    <a:pt x="14691" y="440264"/>
                  </a:cubicBezTo>
                  <a:cubicBezTo>
                    <a:pt x="5285" y="430858"/>
                    <a:pt x="0" y="418100"/>
                    <a:pt x="0" y="404797"/>
                  </a:cubicBezTo>
                  <a:lnTo>
                    <a:pt x="0" y="50159"/>
                  </a:lnTo>
                  <a:cubicBezTo>
                    <a:pt x="0" y="36856"/>
                    <a:pt x="5285" y="24098"/>
                    <a:pt x="14691" y="14691"/>
                  </a:cubicBezTo>
                  <a:cubicBezTo>
                    <a:pt x="24098" y="5285"/>
                    <a:pt x="36856" y="0"/>
                    <a:pt x="501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58373" cy="493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7465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8" y="0"/>
                </a:lnTo>
                <a:lnTo>
                  <a:pt x="7578678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49664" y="0"/>
            <a:ext cx="6883456" cy="5081428"/>
          </a:xfrm>
          <a:custGeom>
            <a:avLst/>
            <a:gdLst/>
            <a:ahLst/>
            <a:cxnLst/>
            <a:rect r="r" b="b" t="t" l="l"/>
            <a:pathLst>
              <a:path h="5081428" w="6883456">
                <a:moveTo>
                  <a:pt x="0" y="0"/>
                </a:moveTo>
                <a:lnTo>
                  <a:pt x="6883456" y="0"/>
                </a:lnTo>
                <a:lnTo>
                  <a:pt x="6883456" y="5081428"/>
                </a:lnTo>
                <a:lnTo>
                  <a:pt x="0" y="5081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066" b="-4752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866817" y="2748228"/>
            <a:ext cx="6392483" cy="4098524"/>
          </a:xfrm>
          <a:custGeom>
            <a:avLst/>
            <a:gdLst/>
            <a:ahLst/>
            <a:cxnLst/>
            <a:rect r="r" b="b" t="t" l="l"/>
            <a:pathLst>
              <a:path h="4098524" w="6392483">
                <a:moveTo>
                  <a:pt x="0" y="0"/>
                </a:moveTo>
                <a:lnTo>
                  <a:pt x="6392483" y="0"/>
                </a:lnTo>
                <a:lnTo>
                  <a:pt x="6392483" y="4098524"/>
                </a:lnTo>
                <a:lnTo>
                  <a:pt x="0" y="4098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5269" b="-24416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219893" y="6032946"/>
            <a:ext cx="5068107" cy="4254054"/>
          </a:xfrm>
          <a:custGeom>
            <a:avLst/>
            <a:gdLst/>
            <a:ahLst/>
            <a:cxnLst/>
            <a:rect r="r" b="b" t="t" l="l"/>
            <a:pathLst>
              <a:path h="4254054" w="5068107">
                <a:moveTo>
                  <a:pt x="0" y="0"/>
                </a:moveTo>
                <a:lnTo>
                  <a:pt x="5068107" y="0"/>
                </a:lnTo>
                <a:lnTo>
                  <a:pt x="5068107" y="4254054"/>
                </a:lnTo>
                <a:lnTo>
                  <a:pt x="0" y="4254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8394" b="0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834352" y="1019175"/>
            <a:ext cx="6804904" cy="224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81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4.1 Ratings and Audience Engagement</a:t>
            </a:r>
          </a:p>
          <a:p>
            <a:pPr algn="l">
              <a:lnSpc>
                <a:spcPts val="599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5704" y="3748101"/>
            <a:ext cx="8002199" cy="738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The </a:t>
            </a: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ratings</a:t>
            </a: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table by grouping movies based on median ratings.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Compare average votes for German and Italian movies.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total number of votes for movies released in 2018.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4818" y="6846752"/>
            <a:ext cx="6880497" cy="688049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00290" y="0"/>
                  </a:moveTo>
                  <a:lnTo>
                    <a:pt x="312510" y="0"/>
                  </a:lnTo>
                  <a:cubicBezTo>
                    <a:pt x="280196" y="0"/>
                    <a:pt x="254000" y="26196"/>
                    <a:pt x="254000" y="58510"/>
                  </a:cubicBezTo>
                  <a:lnTo>
                    <a:pt x="254000" y="195490"/>
                  </a:lnTo>
                  <a:cubicBezTo>
                    <a:pt x="254000" y="227804"/>
                    <a:pt x="227804" y="254000"/>
                    <a:pt x="195490" y="254000"/>
                  </a:cubicBezTo>
                  <a:lnTo>
                    <a:pt x="58510" y="254000"/>
                  </a:lnTo>
                  <a:cubicBezTo>
                    <a:pt x="26196" y="254000"/>
                    <a:pt x="0" y="280196"/>
                    <a:pt x="0" y="312510"/>
                  </a:cubicBezTo>
                  <a:lnTo>
                    <a:pt x="0" y="500290"/>
                  </a:lnTo>
                  <a:cubicBezTo>
                    <a:pt x="0" y="532604"/>
                    <a:pt x="26196" y="558800"/>
                    <a:pt x="58510" y="558800"/>
                  </a:cubicBezTo>
                  <a:lnTo>
                    <a:pt x="195490" y="558800"/>
                  </a:lnTo>
                  <a:cubicBezTo>
                    <a:pt x="227804" y="558800"/>
                    <a:pt x="254000" y="584996"/>
                    <a:pt x="254000" y="617310"/>
                  </a:cubicBezTo>
                  <a:lnTo>
                    <a:pt x="254000" y="754290"/>
                  </a:lnTo>
                  <a:cubicBezTo>
                    <a:pt x="254000" y="786604"/>
                    <a:pt x="280196" y="812800"/>
                    <a:pt x="312510" y="812800"/>
                  </a:cubicBezTo>
                  <a:lnTo>
                    <a:pt x="500290" y="812800"/>
                  </a:lnTo>
                  <a:cubicBezTo>
                    <a:pt x="532604" y="812800"/>
                    <a:pt x="558800" y="786604"/>
                    <a:pt x="558800" y="754290"/>
                  </a:cubicBezTo>
                  <a:lnTo>
                    <a:pt x="558800" y="617310"/>
                  </a:lnTo>
                  <a:cubicBezTo>
                    <a:pt x="558800" y="584996"/>
                    <a:pt x="584996" y="558800"/>
                    <a:pt x="617310" y="558800"/>
                  </a:cubicBezTo>
                  <a:lnTo>
                    <a:pt x="754290" y="558800"/>
                  </a:lnTo>
                  <a:cubicBezTo>
                    <a:pt x="786604" y="558800"/>
                    <a:pt x="812800" y="532604"/>
                    <a:pt x="812800" y="500290"/>
                  </a:cubicBezTo>
                  <a:lnTo>
                    <a:pt x="812800" y="312510"/>
                  </a:lnTo>
                  <a:cubicBezTo>
                    <a:pt x="812800" y="280196"/>
                    <a:pt x="786604" y="254000"/>
                    <a:pt x="754290" y="254000"/>
                  </a:cubicBezTo>
                  <a:lnTo>
                    <a:pt x="617310" y="254000"/>
                  </a:lnTo>
                  <a:cubicBezTo>
                    <a:pt x="584996" y="254000"/>
                    <a:pt x="558800" y="227804"/>
                    <a:pt x="558800" y="195490"/>
                  </a:cubicBezTo>
                  <a:lnTo>
                    <a:pt x="558800" y="58510"/>
                  </a:lnTo>
                  <a:cubicBezTo>
                    <a:pt x="558800" y="26196"/>
                    <a:pt x="532604" y="0"/>
                    <a:pt x="500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83652"/>
            <a:ext cx="7639256" cy="1842891"/>
            <a:chOff x="0" y="0"/>
            <a:chExt cx="1863973" cy="449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3973" cy="449664"/>
            </a:xfrm>
            <a:custGeom>
              <a:avLst/>
              <a:gdLst/>
              <a:ahLst/>
              <a:cxnLst/>
              <a:rect r="r" b="b" t="t" l="l"/>
              <a:pathLst>
                <a:path h="449664" w="1863973">
                  <a:moveTo>
                    <a:pt x="52699" y="0"/>
                  </a:moveTo>
                  <a:lnTo>
                    <a:pt x="1811274" y="0"/>
                  </a:lnTo>
                  <a:cubicBezTo>
                    <a:pt x="1840379" y="0"/>
                    <a:pt x="1863973" y="23594"/>
                    <a:pt x="1863973" y="52699"/>
                  </a:cubicBezTo>
                  <a:lnTo>
                    <a:pt x="1863973" y="396965"/>
                  </a:lnTo>
                  <a:cubicBezTo>
                    <a:pt x="1863973" y="426070"/>
                    <a:pt x="1840379" y="449664"/>
                    <a:pt x="1811274" y="449664"/>
                  </a:cubicBezTo>
                  <a:lnTo>
                    <a:pt x="52699" y="449664"/>
                  </a:lnTo>
                  <a:cubicBezTo>
                    <a:pt x="23594" y="449664"/>
                    <a:pt x="0" y="426070"/>
                    <a:pt x="0" y="396965"/>
                  </a:cubicBezTo>
                  <a:lnTo>
                    <a:pt x="0" y="52699"/>
                  </a:lnTo>
                  <a:cubicBezTo>
                    <a:pt x="0" y="23594"/>
                    <a:pt x="23594" y="0"/>
                    <a:pt x="526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63973" cy="487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7465" y="0"/>
            <a:ext cx="7578678" cy="10854877"/>
          </a:xfrm>
          <a:custGeom>
            <a:avLst/>
            <a:gdLst/>
            <a:ahLst/>
            <a:cxnLst/>
            <a:rect r="r" b="b" t="t" l="l"/>
            <a:pathLst>
              <a:path h="10854877" w="7578678">
                <a:moveTo>
                  <a:pt x="0" y="0"/>
                </a:moveTo>
                <a:lnTo>
                  <a:pt x="7578678" y="0"/>
                </a:lnTo>
                <a:lnTo>
                  <a:pt x="7578678" y="10854877"/>
                </a:lnTo>
                <a:lnTo>
                  <a:pt x="0" y="1085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58430" y="122362"/>
            <a:ext cx="6068150" cy="3592401"/>
          </a:xfrm>
          <a:custGeom>
            <a:avLst/>
            <a:gdLst/>
            <a:ahLst/>
            <a:cxnLst/>
            <a:rect r="r" b="b" t="t" l="l"/>
            <a:pathLst>
              <a:path h="3592401" w="6068150">
                <a:moveTo>
                  <a:pt x="0" y="0"/>
                </a:moveTo>
                <a:lnTo>
                  <a:pt x="6068151" y="0"/>
                </a:lnTo>
                <a:lnTo>
                  <a:pt x="6068151" y="3592402"/>
                </a:lnTo>
                <a:lnTo>
                  <a:pt x="0" y="3592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710" b="-28321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452050" y="3714764"/>
            <a:ext cx="6900582" cy="3425350"/>
          </a:xfrm>
          <a:custGeom>
            <a:avLst/>
            <a:gdLst/>
            <a:ahLst/>
            <a:cxnLst/>
            <a:rect r="r" b="b" t="t" l="l"/>
            <a:pathLst>
              <a:path h="3425350" w="6900582">
                <a:moveTo>
                  <a:pt x="0" y="0"/>
                </a:moveTo>
                <a:lnTo>
                  <a:pt x="6900583" y="0"/>
                </a:lnTo>
                <a:lnTo>
                  <a:pt x="6900583" y="3425349"/>
                </a:lnTo>
                <a:lnTo>
                  <a:pt x="0" y="342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907" b="-22792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920287" y="6398547"/>
            <a:ext cx="6339013" cy="3908092"/>
          </a:xfrm>
          <a:custGeom>
            <a:avLst/>
            <a:gdLst/>
            <a:ahLst/>
            <a:cxnLst/>
            <a:rect r="r" b="b" t="t" l="l"/>
            <a:pathLst>
              <a:path h="3908092" w="6339013">
                <a:moveTo>
                  <a:pt x="0" y="0"/>
                </a:moveTo>
                <a:lnTo>
                  <a:pt x="6339013" y="0"/>
                </a:lnTo>
                <a:lnTo>
                  <a:pt x="6339013" y="3908092"/>
                </a:lnTo>
                <a:lnTo>
                  <a:pt x="0" y="390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3375" b="-26918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834352" y="1019175"/>
            <a:ext cx="6804904" cy="224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81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5. Talent and Production Analysis</a:t>
            </a:r>
          </a:p>
          <a:p>
            <a:pPr algn="l">
              <a:lnSpc>
                <a:spcPts val="599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5704" y="3529270"/>
            <a:ext cx="8002199" cy="572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Top 2 actors with movies having a median rating ≥8.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top 3 production companies based on total votes.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 marL="561961" indent="-280980" lvl="1">
              <a:lnSpc>
                <a:spcPts val="3237"/>
              </a:lnSpc>
              <a:buFont typeface="Arial"/>
              <a:buChar char="•"/>
            </a:pPr>
            <a:r>
              <a:rPr lang="en-US" b="true" sz="260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Count directors who have worked on &gt;3 movies.</a:t>
            </a: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</a:pPr>
          </a:p>
          <a:p>
            <a:pPr algn="ctr">
              <a:lnSpc>
                <a:spcPts val="3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DAGgppemjnw</dc:identifier>
  <dcterms:modified xsi:type="dcterms:W3CDTF">2011-08-01T06:04:30Z</dcterms:modified>
  <cp:revision>1</cp:revision>
  <dc:title>IMDB</dc:title>
</cp:coreProperties>
</file>